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4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 rot="42453">
            <a:off x="477133" y="135130"/>
            <a:ext cx="7962241" cy="904340"/>
          </a:xfrm>
          <a:solidFill>
            <a:srgbClr val="FFFFFF"/>
          </a:solidFill>
          <a:ln>
            <a:solidFill>
              <a:srgbClr val="D66565"/>
            </a:solidFill>
            <a:prstDash val="solid"/>
          </a:ln>
        </p:spPr>
        <p:txBody>
          <a:bodyPr>
            <a:noAutofit/>
          </a:bodyPr>
          <a:p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Specific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heat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endParaRPr altLang="zh-CN" b="1" sz="6000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3000" y="1902352"/>
            <a:ext cx="6858000" cy="3355448"/>
          </a:xfrm>
        </p:spPr>
        <p:txBody>
          <a:bodyPr/>
          <a:p>
            <a:endParaRPr altLang="zh-CN" b="1" sz="3600" i="1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Name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Deepshikha</a:t>
            </a:r>
            <a:endParaRPr altLang="zh-CN" b="1" sz="3600" i="1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Class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SC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III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(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maths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)</a:t>
            </a:r>
            <a:endParaRPr altLang="zh-CN" b="1" sz="3600" i="1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Govt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naveen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college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gurur</a:t>
            </a:r>
            <a:r>
              <a:rPr altLang="en" b="1" sz="3600" i="1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altLang="zh-CN" b="1" sz="3600" i="1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</p:bgPr>
    </p:bg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  <a:solidFill>
            <a:srgbClr val="FFFFFF"/>
          </a:solidFill>
        </p:spPr>
        <p:txBody>
          <a:bodyPr/>
          <a:p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Out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line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:-</a:t>
            </a:r>
            <a:r>
              <a:rPr altLang="en" b="1" sz="6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6000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*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Definition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specific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heat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b="1" sz="3200" lang="en-US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*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Effect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temperature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on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the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specific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head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Solid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b="1" sz="3200" lang="en-US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*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Dulong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petit's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law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specific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heat</a:t>
            </a: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b="1" sz="3200" lang="en-US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3200" lang="en-US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Specific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head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of Solid</a:t>
            </a:r>
            <a:b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</a:b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(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ठोस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विशिष्ट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ऊष्मा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)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" sz="3600" lang="en"/>
              <a:t>किसी</a:t>
            </a:r>
            <a:r>
              <a:rPr altLang="en" sz="3600" lang="en-US"/>
              <a:t> </a:t>
            </a:r>
            <a:r>
              <a:rPr altLang="en" sz="3600" lang="en"/>
              <a:t>पदार्थ</a:t>
            </a:r>
            <a:r>
              <a:rPr altLang="en" sz="3600" lang="en-US"/>
              <a:t> </a:t>
            </a:r>
            <a:r>
              <a:rPr altLang="en" sz="3600" lang="en"/>
              <a:t>की</a:t>
            </a:r>
            <a:r>
              <a:rPr altLang="en" sz="3600" lang="en-US"/>
              <a:t> </a:t>
            </a:r>
            <a:r>
              <a:rPr altLang="en" sz="3600" lang="en"/>
              <a:t>विशिष्ट</a:t>
            </a:r>
            <a:r>
              <a:rPr altLang="en" sz="3600" lang="en-US"/>
              <a:t> </a:t>
            </a:r>
            <a:r>
              <a:rPr altLang="en" sz="3600" lang="en"/>
              <a:t>ऊष्मा</a:t>
            </a:r>
            <a:r>
              <a:rPr altLang="en" sz="3600" lang="en-US"/>
              <a:t> </a:t>
            </a:r>
            <a:r>
              <a:rPr altLang="en" sz="3600" lang="en"/>
              <a:t>उस</a:t>
            </a:r>
            <a:r>
              <a:rPr altLang="en" sz="3600" lang="en-US"/>
              <a:t> </a:t>
            </a:r>
            <a:r>
              <a:rPr altLang="en" sz="3600" lang="en"/>
              <a:t>पदार्थ</a:t>
            </a:r>
            <a:r>
              <a:rPr altLang="en" sz="3600" lang="en-US"/>
              <a:t> </a:t>
            </a:r>
            <a:r>
              <a:rPr altLang="en" sz="3600" lang="en"/>
              <a:t>के</a:t>
            </a:r>
            <a:r>
              <a:rPr altLang="en" sz="3600" lang="en-US"/>
              <a:t> </a:t>
            </a:r>
            <a:r>
              <a:rPr altLang="en" sz="3600" lang="en"/>
              <a:t>एकांक</a:t>
            </a:r>
            <a:r>
              <a:rPr altLang="en" sz="3600" lang="en-US"/>
              <a:t> </a:t>
            </a:r>
            <a:r>
              <a:rPr altLang="en" sz="3600" lang="en"/>
              <a:t>द्रव्यमान</a:t>
            </a:r>
            <a:r>
              <a:rPr altLang="en" sz="3600" lang="en-US"/>
              <a:t> </a:t>
            </a:r>
            <a:r>
              <a:rPr altLang="en" sz="3600" lang="en"/>
              <a:t>का</a:t>
            </a:r>
            <a:r>
              <a:rPr altLang="en" sz="3600" lang="en-US"/>
              <a:t> </a:t>
            </a:r>
            <a:r>
              <a:rPr altLang="en" sz="3600" lang="en"/>
              <a:t>ताप</a:t>
            </a:r>
            <a:r>
              <a:rPr altLang="en" sz="3600" lang="en-US"/>
              <a:t> </a:t>
            </a:r>
            <a:r>
              <a:rPr altLang="en" sz="3600" lang="en-US"/>
              <a:t>1</a:t>
            </a:r>
            <a:r>
              <a:rPr altLang="en" sz="3600" lang="en"/>
              <a:t>°</a:t>
            </a:r>
            <a:r>
              <a:rPr altLang="en" sz="3600" lang="en-US"/>
              <a:t>c</a:t>
            </a:r>
            <a:r>
              <a:rPr altLang="en" sz="3600" lang="en-US"/>
              <a:t> </a:t>
            </a:r>
            <a:r>
              <a:rPr altLang="en" sz="3600" lang="en"/>
              <a:t>बढ़ाने</a:t>
            </a:r>
            <a:r>
              <a:rPr altLang="en" sz="3600" lang="en-US"/>
              <a:t> </a:t>
            </a:r>
            <a:r>
              <a:rPr altLang="en" sz="3600" lang="en"/>
              <a:t>के लिए</a:t>
            </a:r>
            <a:r>
              <a:rPr altLang="en" sz="3600" lang="en-US"/>
              <a:t> </a:t>
            </a:r>
            <a:r>
              <a:rPr altLang="en" sz="3600" lang="en"/>
              <a:t>आवश्यक</a:t>
            </a:r>
            <a:r>
              <a:rPr altLang="en" sz="3600" lang="en-US"/>
              <a:t> </a:t>
            </a:r>
            <a:r>
              <a:rPr altLang="en" sz="3600" lang="en"/>
              <a:t>ऊष्मा</a:t>
            </a:r>
            <a:r>
              <a:rPr altLang="en" sz="3600" lang="en-US"/>
              <a:t> </a:t>
            </a:r>
            <a:r>
              <a:rPr altLang="en" sz="3600" lang="en"/>
              <a:t>की</a:t>
            </a:r>
            <a:r>
              <a:rPr altLang="en" sz="3600" lang="en-US"/>
              <a:t> </a:t>
            </a:r>
            <a:r>
              <a:rPr altLang="en" sz="3600" lang="en"/>
              <a:t>मात्रा</a:t>
            </a:r>
            <a:r>
              <a:rPr altLang="en" sz="3600" lang="en-US"/>
              <a:t> </a:t>
            </a:r>
            <a:r>
              <a:rPr altLang="en" sz="3600" lang="en"/>
              <a:t>के</a:t>
            </a:r>
            <a:r>
              <a:rPr altLang="en" sz="3600" lang="en-US"/>
              <a:t> </a:t>
            </a:r>
            <a:r>
              <a:rPr altLang="en" sz="3600" lang="en"/>
              <a:t>बराबर</a:t>
            </a:r>
            <a:r>
              <a:rPr altLang="en" sz="3600" lang="en-US"/>
              <a:t> </a:t>
            </a:r>
            <a:r>
              <a:rPr altLang="en" sz="3600" lang="en"/>
              <a:t>होती</a:t>
            </a:r>
            <a:r>
              <a:rPr altLang="en" sz="3600" lang="en-US"/>
              <a:t> </a:t>
            </a:r>
            <a:r>
              <a:rPr altLang="en" sz="3600" lang="en"/>
              <a:t>है</a:t>
            </a:r>
            <a:r>
              <a:rPr altLang="en" sz="3600" lang="en-US"/>
              <a:t> </a:t>
            </a:r>
            <a:r>
              <a:rPr altLang="en" sz="3600" lang="en-US"/>
              <a:t>l</a:t>
            </a:r>
            <a:endParaRPr sz="3600" lang="en-US"/>
          </a:p>
          <a:p>
            <a:pPr indent="0" marL="0">
              <a:buNone/>
            </a:pPr>
            <a:r>
              <a:rPr altLang="en" sz="3600" lang="en"/>
              <a:t>इसे</a:t>
            </a:r>
            <a:r>
              <a:rPr altLang="en" sz="3600" lang="en-US"/>
              <a:t> </a:t>
            </a:r>
            <a:r>
              <a:rPr altLang="en" sz="3600" lang="en"/>
              <a:t>जुल</a:t>
            </a:r>
            <a:r>
              <a:rPr altLang="en" sz="3600" lang="en-US"/>
              <a:t>/</a:t>
            </a:r>
            <a:r>
              <a:rPr altLang="en" sz="3600" lang="en"/>
              <a:t>किग्रा</a:t>
            </a:r>
            <a:r>
              <a:rPr altLang="en" sz="3600" lang="en-US"/>
              <a:t> </a:t>
            </a:r>
            <a:r>
              <a:rPr altLang="en" sz="3600" lang="en"/>
              <a:t>°</a:t>
            </a:r>
            <a:r>
              <a:rPr altLang="en" sz="3600" lang="en-US"/>
              <a:t>c</a:t>
            </a:r>
            <a:r>
              <a:rPr altLang="en" sz="3600" lang="en-US"/>
              <a:t> </a:t>
            </a:r>
            <a:r>
              <a:rPr altLang="en" sz="3600" lang="en"/>
              <a:t>मे</a:t>
            </a:r>
            <a:r>
              <a:rPr altLang="en" sz="3600" lang="en-US"/>
              <a:t> </a:t>
            </a:r>
            <a:r>
              <a:rPr altLang="en" sz="3600" lang="en"/>
              <a:t>व्यक्त</a:t>
            </a:r>
            <a:r>
              <a:rPr altLang="en" sz="3600" lang="en-US"/>
              <a:t> </a:t>
            </a:r>
            <a:r>
              <a:rPr altLang="en" sz="3600" lang="en"/>
              <a:t>किया</a:t>
            </a:r>
            <a:r>
              <a:rPr altLang="en" sz="3600" lang="en-US"/>
              <a:t> </a:t>
            </a:r>
            <a:r>
              <a:rPr altLang="en" sz="3600" lang="en"/>
              <a:t>जाता</a:t>
            </a:r>
            <a:r>
              <a:rPr altLang="en" sz="3600" lang="en-US"/>
              <a:t> </a:t>
            </a:r>
            <a:r>
              <a:rPr altLang="en" sz="3600" lang="en"/>
              <a:t>है</a:t>
            </a:r>
            <a:r>
              <a:rPr altLang="en" sz="3600" lang="en-US"/>
              <a:t> </a:t>
            </a:r>
            <a:r>
              <a:rPr altLang="en" sz="3600" lang="en-US"/>
              <a:t>l</a:t>
            </a:r>
            <a:endParaRPr sz="3600" lang="en-US"/>
          </a:p>
          <a:p>
            <a:pPr indent="0" marL="0">
              <a:buNone/>
            </a:pPr>
            <a:endParaRPr sz="3600" lang="en-US"/>
          </a:p>
          <a:p>
            <a:pPr indent="0" marL="0">
              <a:buNone/>
            </a:pPr>
            <a:r>
              <a:rPr altLang="en" sz="3600" lang="en-US"/>
              <a:t> </a:t>
            </a:r>
            <a:r>
              <a:rPr altLang="en" sz="3600" lang="en-US"/>
              <a:t> </a:t>
            </a:r>
            <a:r>
              <a:rPr altLang="en" sz="3600" lang="en-US"/>
              <a:t> </a:t>
            </a:r>
            <a:r>
              <a:rPr altLang="en" sz="3600" lang="en-US"/>
              <a:t> </a:t>
            </a:r>
            <a:r>
              <a:rPr altLang="en" sz="3600" lang="en-US"/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विशिष्ट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ऊष्मा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=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dQ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/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altLang="en" b="1" sz="4000" lang="en-US">
                <a:solidFill>
                  <a:srgbClr val="FFFFFF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endParaRPr b="1" sz="4000" lang="en-US">
              <a:solidFill>
                <a:srgbClr val="FFFFFF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C</a:t>
            </a:r>
            <a:r>
              <a:rPr altLang="en" lang="en-US">
                <a:solidFill>
                  <a:srgbClr val="FFFFFF"/>
                </a:solidFill>
              </a:rPr>
              <a:t>p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=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(</a:t>
            </a:r>
            <a:r>
              <a:rPr altLang="en" lang="en-US">
                <a:solidFill>
                  <a:srgbClr val="FFFFFF"/>
                </a:solidFill>
              </a:rPr>
              <a:t>dQ</a:t>
            </a:r>
            <a:r>
              <a:rPr altLang="en" lang="en-US">
                <a:solidFill>
                  <a:srgbClr val="FFFFFF"/>
                </a:solidFill>
              </a:rPr>
              <a:t>/</a:t>
            </a:r>
            <a:r>
              <a:rPr altLang="en" lang="en-US">
                <a:solidFill>
                  <a:srgbClr val="FFFFFF"/>
                </a:solidFill>
              </a:rPr>
              <a:t>dT</a:t>
            </a:r>
            <a:r>
              <a:rPr altLang="en" lang="en-US">
                <a:solidFill>
                  <a:srgbClr val="FFFFFF"/>
                </a:solidFill>
              </a:rPr>
              <a:t>)</a:t>
            </a:r>
            <a:r>
              <a:rPr altLang="en" sz="3200" lang="en-US">
                <a:solidFill>
                  <a:srgbClr val="FFFFFF"/>
                </a:solidFill>
              </a:rPr>
              <a:t>p</a:t>
            </a:r>
            <a:br>
              <a:rPr altLang="en" lang="en-US">
                <a:solidFill>
                  <a:srgbClr val="FFFFFF"/>
                </a:solidFill>
              </a:rPr>
            </a:b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=</a:t>
            </a:r>
            <a:r>
              <a:rPr altLang="en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(</a:t>
            </a:r>
            <a:r>
              <a:rPr altLang="en" lang="en-US">
                <a:solidFill>
                  <a:srgbClr val="FFFFFF"/>
                </a:solidFill>
              </a:rPr>
              <a:t>dU</a:t>
            </a:r>
            <a:r>
              <a:rPr altLang="en" lang="en-US">
                <a:solidFill>
                  <a:srgbClr val="FFFFFF"/>
                </a:solidFill>
              </a:rPr>
              <a:t>/</a:t>
            </a:r>
            <a:r>
              <a:rPr altLang="en" lang="en-US">
                <a:solidFill>
                  <a:srgbClr val="FFFFFF"/>
                </a:solidFill>
              </a:rPr>
              <a:t>dT</a:t>
            </a:r>
            <a:r>
              <a:rPr altLang="en" lang="en-US">
                <a:solidFill>
                  <a:srgbClr val="FFFFFF"/>
                </a:solidFill>
              </a:rPr>
              <a:t>)</a:t>
            </a:r>
            <a:r>
              <a:rPr altLang="en" sz="3200" lang="en-US">
                <a:solidFill>
                  <a:srgbClr val="FFFFFF"/>
                </a:solidFill>
              </a:rPr>
              <a:t>p</a:t>
            </a:r>
            <a:r>
              <a:rPr altLang="en" sz="3200" lang="en-US">
                <a:solidFill>
                  <a:srgbClr val="FFFFFF"/>
                </a:solidFill>
              </a:rPr>
              <a:t> </a:t>
            </a:r>
            <a:r>
              <a:rPr altLang="en" sz="3200" lang="en-US">
                <a:solidFill>
                  <a:srgbClr val="FFFFFF"/>
                </a:solidFill>
              </a:rPr>
              <a:t> </a:t>
            </a:r>
            <a:r>
              <a:rPr altLang="en" sz="4400" lang="en-US">
                <a:solidFill>
                  <a:srgbClr val="FFFFFF"/>
                </a:solidFill>
              </a:rPr>
              <a:t>+</a:t>
            </a:r>
            <a:r>
              <a:rPr altLang="en" sz="4400" lang="en-US">
                <a:solidFill>
                  <a:srgbClr val="FFFFFF"/>
                </a:solidFill>
              </a:rPr>
              <a:t> </a:t>
            </a:r>
            <a:r>
              <a:rPr altLang="en" lang="en-US">
                <a:solidFill>
                  <a:srgbClr val="FFFFFF"/>
                </a:solidFill>
              </a:rPr>
              <a:t>p</a:t>
            </a:r>
            <a:r>
              <a:rPr altLang="en" lang="en-US">
                <a:solidFill>
                  <a:srgbClr val="FFFFFF"/>
                </a:solidFill>
              </a:rPr>
              <a:t>(</a:t>
            </a:r>
            <a:r>
              <a:rPr altLang="en" lang="en-US">
                <a:solidFill>
                  <a:srgbClr val="FFFFFF"/>
                </a:solidFill>
              </a:rPr>
              <a:t>dV</a:t>
            </a:r>
            <a:r>
              <a:rPr altLang="en" lang="en-US">
                <a:solidFill>
                  <a:srgbClr val="FFFFFF"/>
                </a:solidFill>
              </a:rPr>
              <a:t>/</a:t>
            </a:r>
            <a:r>
              <a:rPr altLang="en" lang="en-US">
                <a:solidFill>
                  <a:srgbClr val="FFFFFF"/>
                </a:solidFill>
              </a:rPr>
              <a:t>dT</a:t>
            </a:r>
            <a:r>
              <a:rPr altLang="en" lang="en-US">
                <a:solidFill>
                  <a:srgbClr val="FFFFFF"/>
                </a:solidFill>
              </a:rPr>
              <a:t>)</a:t>
            </a:r>
            <a:r>
              <a:rPr altLang="en" sz="3200" lang="en-US">
                <a:solidFill>
                  <a:srgbClr val="FFFFFF"/>
                </a:solidFill>
              </a:rPr>
              <a:t>p</a:t>
            </a:r>
            <a:endParaRPr sz="3200" lang="en-US">
              <a:solidFill>
                <a:srgbClr val="FFFFFF"/>
              </a:solidFill>
            </a:endParaRPr>
          </a:p>
        </p:txBody>
      </p:sp>
      <p:sp>
        <p:nvSpPr>
          <p:cNvPr id="1048655" name=""/>
          <p:cNvSpPr>
            <a:spLocks noGrp="1"/>
          </p:cNvSpPr>
          <p:nvPr>
            <p:ph idx="1"/>
          </p:nvPr>
        </p:nvSpPr>
        <p:spPr>
          <a:xfrm>
            <a:off x="328581" y="2000834"/>
            <a:ext cx="3659766" cy="4351338"/>
          </a:xfrm>
        </p:spPr>
        <p:txBody>
          <a:bodyPr/>
          <a:p>
            <a:pPr indent="0" marL="0">
              <a:buNone/>
            </a:pPr>
            <a:r>
              <a:rPr altLang="en" b="1" sz="4000" lang="en-US">
                <a:solidFill>
                  <a:srgbClr val="FFFFFF"/>
                </a:solidFill>
              </a:rPr>
              <a:t>Cv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=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(</a:t>
            </a:r>
            <a:r>
              <a:rPr altLang="en" b="1" sz="4000" lang="en-US">
                <a:solidFill>
                  <a:srgbClr val="FFFFFF"/>
                </a:solidFill>
              </a:rPr>
              <a:t>dQ</a:t>
            </a:r>
            <a:r>
              <a:rPr altLang="en" b="1" sz="4000" lang="en-US">
                <a:solidFill>
                  <a:srgbClr val="FFFFFF"/>
                </a:solidFill>
              </a:rPr>
              <a:t>/</a:t>
            </a:r>
            <a:r>
              <a:rPr altLang="en" b="1" sz="4000" lang="en-US">
                <a:solidFill>
                  <a:srgbClr val="FFFFFF"/>
                </a:solidFill>
              </a:rPr>
              <a:t>dT</a:t>
            </a:r>
            <a:r>
              <a:rPr altLang="en" b="1" sz="4000" lang="en-US">
                <a:solidFill>
                  <a:srgbClr val="FFFFFF"/>
                </a:solidFill>
              </a:rPr>
              <a:t>)</a:t>
            </a:r>
            <a:r>
              <a:rPr altLang="en" b="1" sz="3200" lang="en-US">
                <a:solidFill>
                  <a:srgbClr val="FFFFFF"/>
                </a:solidFill>
              </a:rPr>
              <a:t>v</a:t>
            </a:r>
            <a:endParaRPr b="1" sz="3200" lang="en-US">
              <a:solidFill>
                <a:srgbClr val="FFFFFF"/>
              </a:solidFill>
            </a:endParaRPr>
          </a:p>
          <a:p>
            <a:pPr indent="0" marL="0">
              <a:buNone/>
            </a:pP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=</a:t>
            </a:r>
            <a:r>
              <a:rPr altLang="en" b="1" sz="4000" lang="en-US">
                <a:solidFill>
                  <a:srgbClr val="FFFFFF"/>
                </a:solidFill>
              </a:rPr>
              <a:t> </a:t>
            </a:r>
            <a:r>
              <a:rPr altLang="en" b="1" sz="4000" lang="en-US">
                <a:solidFill>
                  <a:srgbClr val="FFFFFF"/>
                </a:solidFill>
              </a:rPr>
              <a:t>(</a:t>
            </a:r>
            <a:r>
              <a:rPr altLang="en" b="1" sz="4000" lang="en-US">
                <a:solidFill>
                  <a:srgbClr val="FFFFFF"/>
                </a:solidFill>
              </a:rPr>
              <a:t>dU</a:t>
            </a:r>
            <a:r>
              <a:rPr altLang="en" b="1" sz="4000" lang="en-US">
                <a:solidFill>
                  <a:srgbClr val="FFFFFF"/>
                </a:solidFill>
              </a:rPr>
              <a:t>/</a:t>
            </a:r>
            <a:r>
              <a:rPr altLang="en" b="1" sz="4000" lang="en-US">
                <a:solidFill>
                  <a:srgbClr val="FFFFFF"/>
                </a:solidFill>
              </a:rPr>
              <a:t>dT</a:t>
            </a:r>
            <a:r>
              <a:rPr altLang="en" b="1" sz="4000" lang="en-US">
                <a:solidFill>
                  <a:srgbClr val="FFFFFF"/>
                </a:solidFill>
              </a:rPr>
              <a:t>)</a:t>
            </a:r>
            <a:r>
              <a:rPr altLang="en" b="1" sz="3200" lang="en-US">
                <a:solidFill>
                  <a:srgbClr val="FFFFFF"/>
                </a:solidFill>
              </a:rPr>
              <a:t>v</a:t>
            </a:r>
            <a:endParaRPr b="1" sz="3200" lang="en-US">
              <a:solidFill>
                <a:srgbClr val="FFFFFF"/>
              </a:solidFill>
            </a:endParaRPr>
          </a:p>
        </p:txBody>
      </p:sp>
      <p:pic>
        <p:nvPicPr>
          <p:cNvPr id="2097154" name=""/>
          <p:cNvPicPr>
            <a:picLocks/>
          </p:cNvPicPr>
          <p:nvPr>
            <p:ph type="pic" idx="1"/>
          </p:nvPr>
        </p:nvPicPr>
        <p:blipFill>
          <a:blip xmlns:r="http://schemas.openxmlformats.org/officeDocument/2006/relationships" r:embed="rId1"/>
          <a:srcRect l="0" t="16769" r="0" b="46434"/>
          <a:stretch>
            <a:fillRect/>
          </a:stretch>
        </p:blipFill>
        <p:spPr>
          <a:xfrm rot="21600000">
            <a:off x="3752662" y="2766588"/>
            <a:ext cx="6008372" cy="4322384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ठोस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विशिष्ट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ऊष्मा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ताप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का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प्रभाव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altLang="en" b="1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8" name=""/>
          <p:cNvSpPr>
            <a:spLocks noGrp="1"/>
          </p:cNvSpPr>
          <p:nvPr>
            <p:ph sz="half" idx="2"/>
          </p:nvPr>
        </p:nvSpPr>
        <p:spPr>
          <a:xfrm rot="21583070">
            <a:off x="129608" y="2012863"/>
            <a:ext cx="4414290" cy="4177741"/>
          </a:xfrm>
        </p:spPr>
        <p:txBody>
          <a:bodyPr/>
          <a:p>
            <a:r>
              <a:rPr altLang="en" lang="en"/>
              <a:t>कमरें</a:t>
            </a:r>
            <a:r>
              <a:rPr altLang="en" lang="en-US"/>
              <a:t> </a:t>
            </a:r>
            <a:r>
              <a:rPr altLang="en" lang="en"/>
              <a:t>के</a:t>
            </a:r>
            <a:r>
              <a:rPr altLang="en" lang="en-US"/>
              <a:t> </a:t>
            </a:r>
            <a:r>
              <a:rPr altLang="en" lang="en"/>
              <a:t>ताप</a:t>
            </a:r>
            <a:r>
              <a:rPr altLang="en" lang="en-US"/>
              <a:t> </a:t>
            </a:r>
            <a:r>
              <a:rPr altLang="en" lang="en"/>
              <a:t>पर</a:t>
            </a:r>
            <a:r>
              <a:rPr altLang="en" lang="en-US"/>
              <a:t> </a:t>
            </a:r>
            <a:r>
              <a:rPr altLang="en" lang="en"/>
              <a:t>प्रायः</a:t>
            </a:r>
            <a:r>
              <a:rPr altLang="en" lang="en-US"/>
              <a:t> </a:t>
            </a:r>
            <a:r>
              <a:rPr altLang="en" lang="en"/>
              <a:t>सभी</a:t>
            </a:r>
            <a:r>
              <a:rPr altLang="en" lang="en-US"/>
              <a:t> </a:t>
            </a:r>
            <a:r>
              <a:rPr altLang="en" lang="en"/>
              <a:t>ठोस</a:t>
            </a:r>
            <a:r>
              <a:rPr altLang="en" lang="en-US"/>
              <a:t> </a:t>
            </a:r>
            <a:r>
              <a:rPr altLang="en" lang="en"/>
              <a:t>की</a:t>
            </a:r>
            <a:r>
              <a:rPr altLang="en" lang="en-US"/>
              <a:t> </a:t>
            </a:r>
            <a:r>
              <a:rPr altLang="en" lang="en"/>
              <a:t>परमाण्विक</a:t>
            </a:r>
            <a:r>
              <a:rPr altLang="en" lang="en-US"/>
              <a:t> </a:t>
            </a:r>
            <a:r>
              <a:rPr altLang="en" lang="en"/>
              <a:t>विशिष्ट</a:t>
            </a:r>
            <a:r>
              <a:rPr altLang="en" lang="en-US"/>
              <a:t> </a:t>
            </a:r>
            <a:r>
              <a:rPr altLang="en" lang="en"/>
              <a:t>ऊष्मा</a:t>
            </a:r>
            <a:r>
              <a:rPr altLang="en" lang="en-US"/>
              <a:t> </a:t>
            </a:r>
            <a:r>
              <a:rPr altLang="en" lang="en-US"/>
              <a:t>cv</a:t>
            </a:r>
            <a:r>
              <a:rPr altLang="en" lang="en-US"/>
              <a:t> </a:t>
            </a:r>
            <a:r>
              <a:rPr altLang="en" lang="en"/>
              <a:t>का</a:t>
            </a:r>
            <a:r>
              <a:rPr altLang="en" lang="en-US"/>
              <a:t> </a:t>
            </a:r>
            <a:r>
              <a:rPr altLang="en" lang="en"/>
              <a:t>मन</a:t>
            </a:r>
            <a:r>
              <a:rPr altLang="en" lang="en-US"/>
              <a:t> </a:t>
            </a:r>
            <a:r>
              <a:rPr altLang="en" lang="en-US"/>
              <a:t>3R</a:t>
            </a:r>
            <a:r>
              <a:rPr altLang="en" lang="en-US"/>
              <a:t> </a:t>
            </a:r>
            <a:r>
              <a:rPr altLang="en" lang="en"/>
              <a:t>होता</a:t>
            </a:r>
            <a:r>
              <a:rPr altLang="en" lang="en-US"/>
              <a:t> </a:t>
            </a:r>
            <a:r>
              <a:rPr altLang="en" lang="en"/>
              <a:t>है</a:t>
            </a:r>
            <a:r>
              <a:rPr altLang="en" lang="en-US"/>
              <a:t> </a:t>
            </a:r>
            <a:r>
              <a:rPr altLang="en" lang="en-US"/>
              <a:t>l</a:t>
            </a:r>
            <a:endParaRPr lang="en-US"/>
          </a:p>
          <a:p>
            <a:r>
              <a:rPr altLang="en" lang="en"/>
              <a:t>निम्न</a:t>
            </a:r>
            <a:r>
              <a:rPr altLang="en" lang="en-US"/>
              <a:t> </a:t>
            </a:r>
            <a:r>
              <a:rPr altLang="en" lang="en"/>
              <a:t>ताप</a:t>
            </a:r>
            <a:r>
              <a:rPr altLang="en" lang="en-US"/>
              <a:t> </a:t>
            </a:r>
            <a:r>
              <a:rPr altLang="en" lang="en"/>
              <a:t>पर</a:t>
            </a:r>
            <a:r>
              <a:rPr altLang="en" lang="en-US"/>
              <a:t> </a:t>
            </a:r>
            <a:r>
              <a:rPr altLang="en" lang="en"/>
              <a:t>परमाण्विक</a:t>
            </a:r>
            <a:r>
              <a:rPr altLang="en" lang="en-US"/>
              <a:t> </a:t>
            </a:r>
            <a:r>
              <a:rPr altLang="en" lang="en"/>
              <a:t>विशिष्ट</a:t>
            </a:r>
            <a:r>
              <a:rPr altLang="en" lang="en-US"/>
              <a:t> </a:t>
            </a:r>
            <a:r>
              <a:rPr altLang="en" lang="en"/>
              <a:t>ऊष्मा</a:t>
            </a:r>
            <a:r>
              <a:rPr altLang="en" lang="en-US"/>
              <a:t> </a:t>
            </a:r>
            <a:r>
              <a:rPr altLang="en" lang="en-US"/>
              <a:t>cv</a:t>
            </a:r>
            <a:r>
              <a:rPr altLang="en" lang="en-US"/>
              <a:t> </a:t>
            </a:r>
            <a:r>
              <a:rPr altLang="en" lang="en"/>
              <a:t>का</a:t>
            </a:r>
            <a:r>
              <a:rPr altLang="en" lang="en-US"/>
              <a:t> </a:t>
            </a:r>
            <a:r>
              <a:rPr altLang="en" lang="en"/>
              <a:t>मान</a:t>
            </a:r>
            <a:r>
              <a:rPr altLang="en" lang="en-US"/>
              <a:t> </a:t>
            </a:r>
            <a:r>
              <a:rPr altLang="en" lang="en"/>
              <a:t>ताप</a:t>
            </a:r>
            <a:r>
              <a:rPr altLang="en" lang="en-US"/>
              <a:t> </a:t>
            </a:r>
            <a:r>
              <a:rPr altLang="en" lang="en"/>
              <a:t>घटने</a:t>
            </a:r>
            <a:r>
              <a:rPr altLang="en" lang="en-US"/>
              <a:t> </a:t>
            </a:r>
            <a:r>
              <a:rPr altLang="en" lang="en"/>
              <a:t>के</a:t>
            </a:r>
            <a:r>
              <a:rPr altLang="en" lang="en-US"/>
              <a:t> </a:t>
            </a:r>
            <a:r>
              <a:rPr altLang="en" lang="en"/>
              <a:t>साथ</a:t>
            </a:r>
            <a:r>
              <a:rPr altLang="en" lang="en-US"/>
              <a:t> </a:t>
            </a:r>
            <a:r>
              <a:rPr altLang="en" lang="en"/>
              <a:t>घटाता</a:t>
            </a:r>
            <a:r>
              <a:rPr altLang="en" lang="en-US"/>
              <a:t> </a:t>
            </a:r>
            <a:r>
              <a:rPr altLang="en" lang="en"/>
              <a:t>है</a:t>
            </a:r>
            <a:r>
              <a:rPr altLang="en" lang="en-US"/>
              <a:t> </a:t>
            </a:r>
            <a:r>
              <a:rPr altLang="en" lang="en-US"/>
              <a:t>l</a:t>
            </a:r>
            <a:endParaRPr lang="en-US"/>
          </a:p>
          <a:p>
            <a:r>
              <a:rPr altLang="en" lang="en"/>
              <a:t>परम</a:t>
            </a:r>
            <a:r>
              <a:rPr altLang="en" lang="en-US"/>
              <a:t> </a:t>
            </a:r>
            <a:r>
              <a:rPr altLang="en" lang="en"/>
              <a:t>शून्य</a:t>
            </a:r>
            <a:r>
              <a:rPr altLang="en" lang="en-US"/>
              <a:t> </a:t>
            </a:r>
            <a:r>
              <a:rPr altLang="en" lang="en"/>
              <a:t>ताप</a:t>
            </a:r>
            <a:r>
              <a:rPr altLang="en" lang="en-US"/>
              <a:t> </a:t>
            </a:r>
            <a:r>
              <a:rPr altLang="en" lang="en"/>
              <a:t>पर</a:t>
            </a:r>
            <a:r>
              <a:rPr altLang="en" lang="en-US"/>
              <a:t> </a:t>
            </a:r>
            <a:r>
              <a:rPr altLang="en" lang="en"/>
              <a:t>किसी</a:t>
            </a:r>
            <a:r>
              <a:rPr altLang="en" lang="en-US"/>
              <a:t> </a:t>
            </a:r>
            <a:r>
              <a:rPr altLang="en" lang="en"/>
              <a:t>भी</a:t>
            </a:r>
            <a:r>
              <a:rPr altLang="en" lang="en-US"/>
              <a:t> </a:t>
            </a:r>
            <a:r>
              <a:rPr altLang="en" lang="en"/>
              <a:t>ठोस</a:t>
            </a:r>
            <a:r>
              <a:rPr altLang="en" lang="en-US"/>
              <a:t> </a:t>
            </a:r>
            <a:r>
              <a:rPr altLang="en" lang="en"/>
              <a:t>की</a:t>
            </a:r>
            <a:r>
              <a:rPr altLang="en" lang="en-US"/>
              <a:t> </a:t>
            </a:r>
            <a:r>
              <a:rPr altLang="en" lang="en"/>
              <a:t>परमाण्विक</a:t>
            </a:r>
            <a:r>
              <a:rPr altLang="en" lang="en-US"/>
              <a:t> </a:t>
            </a:r>
            <a:r>
              <a:rPr altLang="en" lang="en"/>
              <a:t>विशिष्ट</a:t>
            </a:r>
            <a:r>
              <a:rPr altLang="en" lang="en-US"/>
              <a:t> </a:t>
            </a:r>
            <a:r>
              <a:rPr altLang="en" lang="en"/>
              <a:t>ऊष्मा</a:t>
            </a:r>
            <a:r>
              <a:rPr altLang="en" lang="en-US"/>
              <a:t> </a:t>
            </a:r>
            <a:r>
              <a:rPr altLang="en" lang="en-US"/>
              <a:t>cv</a:t>
            </a:r>
            <a:r>
              <a:rPr altLang="en" lang="en-US"/>
              <a:t> </a:t>
            </a:r>
            <a:r>
              <a:rPr altLang="en" lang="en"/>
              <a:t>शून्य</a:t>
            </a:r>
            <a:r>
              <a:rPr altLang="en" lang="en-US"/>
              <a:t> </a:t>
            </a:r>
            <a:r>
              <a:rPr altLang="en" lang="en"/>
              <a:t>होती</a:t>
            </a:r>
            <a:r>
              <a:rPr altLang="en" lang="en-US"/>
              <a:t> </a:t>
            </a:r>
            <a:r>
              <a:rPr altLang="en" lang="en"/>
              <a:t>है</a:t>
            </a:r>
            <a:r>
              <a:rPr altLang="en" lang="en-US"/>
              <a:t> </a:t>
            </a:r>
            <a:r>
              <a:rPr altLang="en" lang="en-US"/>
              <a:t>l</a:t>
            </a:r>
            <a:endParaRPr lang="en-US"/>
          </a:p>
        </p:txBody>
      </p:sp>
      <p:sp>
        <p:nvSpPr>
          <p:cNvPr id="1048659" name=""/>
          <p:cNvSpPr>
            <a:spLocks noGrp="1"/>
          </p:cNvSpPr>
          <p:nvPr>
            <p:ph type="body" sz="quarter" idx="3"/>
          </p:nvPr>
        </p:nvSpPr>
        <p:spPr>
          <a:xfrm flipV="1">
            <a:off x="4629150" y="2505075"/>
            <a:ext cx="3887391" cy="526728"/>
          </a:xfrm>
        </p:spPr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sz="quarter" idx="4"/>
          </p:nvPr>
        </p:nvSpPr>
        <p:spPr>
          <a:xfrm rot="37088">
            <a:off x="4629150" y="2505075"/>
            <a:ext cx="3887391" cy="3684588"/>
          </a:xfrm>
        </p:spPr>
        <p:txBody>
          <a:bodyPr/>
          <a:p>
            <a:endParaRPr lang="en-US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3816" r="0" b="53546"/>
          <a:stretch>
            <a:fillRect/>
          </a:stretch>
        </p:blipFill>
        <p:spPr>
          <a:xfrm rot="21567822">
            <a:off x="4490586" y="2023412"/>
            <a:ext cx="4761886" cy="477668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</p:bgPr>
    </p:bg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lang="en" u="sng"/>
              <a:t>विशिष्ट</a:t>
            </a:r>
            <a:r>
              <a:rPr altLang="en" lang="en-US" u="sng"/>
              <a:t> </a:t>
            </a:r>
            <a:r>
              <a:rPr altLang="en" lang="en" u="sng"/>
              <a:t>ऊष्मा</a:t>
            </a:r>
            <a:r>
              <a:rPr altLang="en" lang="en-US" u="sng"/>
              <a:t> </a:t>
            </a:r>
            <a:r>
              <a:rPr altLang="en" lang="en" u="sng"/>
              <a:t>का</a:t>
            </a:r>
            <a:r>
              <a:rPr altLang="en" lang="en-US" u="sng"/>
              <a:t> </a:t>
            </a:r>
            <a:r>
              <a:rPr altLang="en" lang="en" u="sng"/>
              <a:t>ड्यूलॉन्ग</a:t>
            </a:r>
            <a:r>
              <a:rPr altLang="en" lang="en-US" u="sng"/>
              <a:t> </a:t>
            </a:r>
            <a:r>
              <a:rPr altLang="en" lang="en" u="sng"/>
              <a:t>पैटी</a:t>
            </a:r>
            <a:r>
              <a:rPr altLang="en" lang="en" u="sng"/>
              <a:t>ट</a:t>
            </a:r>
            <a:r>
              <a:rPr altLang="en" lang="en-US" u="sng"/>
              <a:t> </a:t>
            </a:r>
            <a:r>
              <a:rPr altLang="en" lang="en" u="sng"/>
              <a:t>का</a:t>
            </a:r>
            <a:r>
              <a:rPr altLang="en" lang="en-US" u="sng"/>
              <a:t> </a:t>
            </a:r>
            <a:r>
              <a:rPr altLang="en" lang="en" u="sng"/>
              <a:t>नियम</a:t>
            </a:r>
            <a:r>
              <a:rPr altLang="en" lang="en-US" u="sng"/>
              <a:t>:</a:t>
            </a:r>
            <a:r>
              <a:rPr altLang="en" lang="en-US" u="sng"/>
              <a:t>-</a:t>
            </a:r>
            <a:r>
              <a:rPr altLang="en" lang="en-US" u="sng"/>
              <a:t> </a:t>
            </a:r>
            <a:r>
              <a:rPr altLang="en" lang="en-US" u="sng"/>
              <a:t> </a:t>
            </a:r>
            <a:endParaRPr lang="en-US" u="sng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>
          <a:xfrm>
            <a:off x="-15540" y="1825625"/>
            <a:ext cx="9040164" cy="4351338"/>
          </a:xfrm>
        </p:spPr>
        <p:txBody>
          <a:bodyPr>
            <a:noAutofit/>
          </a:bodyPr>
          <a:p>
            <a:pPr indent="0" marL="0">
              <a:buNone/>
            </a:pP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अभिकल्पनाए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1.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प्रत्येक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ठोस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बहुत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अधिक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संख्या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में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परमाणुओं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से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मिलकर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बना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प्रत्येक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ठोस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कम्पन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स्वतंत्र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कोटी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तीन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होती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3.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परमाणु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दोलीत्र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उर्जा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शुन्य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से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अनंत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तक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कुछ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भी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हो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सकती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Cv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=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dU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/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dT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=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(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3RT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)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/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pPr indent="0" marL="0">
              <a:buNone/>
            </a:pP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=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3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32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32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</p:bgPr>
    </p:bg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" b="1" sz="5400" lang="en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सीमाये</a:t>
            </a:r>
            <a:r>
              <a:rPr altLang="en" b="1" sz="54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altLang="en" b="1" sz="54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-</a:t>
            </a:r>
            <a:r>
              <a:rPr altLang="en" b="1" sz="54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5400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>
          <a:xfrm>
            <a:off x="-23909" y="1825625"/>
            <a:ext cx="9050333" cy="4351338"/>
          </a:xfrm>
        </p:spPr>
        <p:txBody>
          <a:bodyPr/>
          <a:p>
            <a:pPr indent="0" marL="0">
              <a:buNone/>
            </a:pP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ड्यूलोंग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पैटी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ट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नियम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अनुसार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प्रत्येक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ठोस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की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परमाण्विक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विशिष्ट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सभी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ताप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नियत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(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3R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)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होती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यह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परिणाम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केवल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उच्च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ताप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प्रायोगिक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परिणाम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मेल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खाता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वास्तव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में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,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निम्न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ताप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पर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ताप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घटने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के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साथ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साथ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cv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का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मान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घटता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है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4400" lang="en-US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4400" lang="en-US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6565"/>
        </a:solidFill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"/>
          <p:cNvSpPr>
            <a:spLocks noGrp="1"/>
          </p:cNvSpPr>
          <p:nvPr>
            <p:ph type="title"/>
          </p:nvPr>
        </p:nvSpPr>
        <p:spPr>
          <a:xfrm>
            <a:off x="1607946" y="1709739"/>
            <a:ext cx="6902642" cy="1781403"/>
          </a:xfrm>
        </p:spPr>
        <p:txBody>
          <a:bodyPr/>
          <a:p>
            <a:r>
              <a:rPr altLang="en" b="1" sz="8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Thank</a:t>
            </a:r>
            <a:r>
              <a:rPr altLang="en" b="1" sz="8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altLang="en" b="1" sz="8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you</a:t>
            </a:r>
            <a:r>
              <a:rPr altLang="en" b="1" sz="8000" lang="en-US" u="sng"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8000" lang="en-US" u="sng"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7" name=""/>
          <p:cNvSpPr>
            <a:spLocks noGrp="1"/>
          </p:cNvSpPr>
          <p:nvPr>
            <p:ph type="body" idx="1"/>
          </p:nvPr>
        </p:nvSpPr>
        <p:spPr>
          <a:xfrm>
            <a:off x="2709996" y="4180641"/>
            <a:ext cx="5800592" cy="1909010"/>
          </a:xfrm>
        </p:spPr>
        <p:txBody>
          <a:bodyPr/>
          <a:p>
            <a:r>
              <a:rPr sz="6000" lang="en"/>
              <a:t>😊</a:t>
            </a:r>
            <a:r>
              <a:rPr sz="6000" lang="en"/>
              <a:t>🙏</a:t>
            </a:r>
            <a:r>
              <a:rPr sz="6000" lang="en"/>
              <a:t>😊</a:t>
            </a:r>
            <a:endParaRPr sz="60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Micromax Q440</dc:creator>
  <dcterms:created xsi:type="dcterms:W3CDTF">2015-05-11T11:30:45Z</dcterms:created>
  <dcterms:modified xsi:type="dcterms:W3CDTF">2021-07-27T14:40:48Z</dcterms:modified>
</cp:coreProperties>
</file>